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61" r:id="rId3"/>
    <p:sldId id="266" r:id="rId4"/>
    <p:sldId id="257" r:id="rId5"/>
    <p:sldId id="258" r:id="rId6"/>
    <p:sldId id="262" r:id="rId7"/>
    <p:sldId id="269" r:id="rId8"/>
    <p:sldId id="270" r:id="rId9"/>
    <p:sldId id="271" r:id="rId10"/>
    <p:sldId id="267" r:id="rId11"/>
    <p:sldId id="259" r:id="rId12"/>
    <p:sldId id="265" r:id="rId13"/>
    <p:sldId id="263" r:id="rId14"/>
    <p:sldId id="268" r:id="rId15"/>
    <p:sldId id="272"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E495AF-8317-AA4B-9614-647556E7920A}" type="datetimeFigureOut">
              <a:rPr lang="en-GB" smtClean="0"/>
              <a:t>12/10/2016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C5A135-FE6C-9849-A398-C8B2CA9BB6A4}" type="slidenum">
              <a:rPr lang="en-GB" smtClean="0"/>
              <a:t>‹#›</a:t>
            </a:fld>
            <a:endParaRPr lang="en-GB"/>
          </a:p>
        </p:txBody>
      </p:sp>
    </p:spTree>
    <p:extLst>
      <p:ext uri="{BB962C8B-B14F-4D97-AF65-F5344CB8AC3E}">
        <p14:creationId xmlns:p14="http://schemas.microsoft.com/office/powerpoint/2010/main" val="79273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13FBB-087F-EC40-B70F-90321189FA28}" type="datetimeFigureOut">
              <a:rPr lang="en-GB" smtClean="0"/>
              <a:t>12/10/2016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4B566-10F9-6A48-8D9A-19E607A7E3F8}" type="slidenum">
              <a:rPr lang="en-GB" smtClean="0"/>
              <a:t>‹#›</a:t>
            </a:fld>
            <a:endParaRPr lang="en-GB"/>
          </a:p>
        </p:txBody>
      </p:sp>
    </p:spTree>
    <p:extLst>
      <p:ext uri="{BB962C8B-B14F-4D97-AF65-F5344CB8AC3E}">
        <p14:creationId xmlns:p14="http://schemas.microsoft.com/office/powerpoint/2010/main" val="165854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10/12/16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10/12/16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Remembering Indian Soldiers in </a:t>
            </a:r>
            <a:r>
              <a:rPr lang="en-GB" b="1" dirty="0" smtClean="0"/>
              <a:t>WWI</a:t>
            </a:r>
            <a:endParaRPr lang="en-GB" b="1" dirty="0"/>
          </a:p>
        </p:txBody>
      </p:sp>
      <p:sp>
        <p:nvSpPr>
          <p:cNvPr id="3" name="Subtitle 2"/>
          <p:cNvSpPr>
            <a:spLocks noGrp="1"/>
          </p:cNvSpPr>
          <p:nvPr>
            <p:ph type="subTitle" idx="1"/>
          </p:nvPr>
        </p:nvSpPr>
        <p:spPr>
          <a:xfrm>
            <a:off x="332347" y="4495532"/>
            <a:ext cx="8144134" cy="1405538"/>
          </a:xfrm>
        </p:spPr>
        <p:txBody>
          <a:bodyPr/>
          <a:lstStyle/>
          <a:p>
            <a:r>
              <a:rPr lang="en-GB" dirty="0" smtClean="0"/>
              <a:t>Golden Tours Foundation</a:t>
            </a:r>
            <a:endParaRPr lang="en-GB" dirty="0"/>
          </a:p>
        </p:txBody>
      </p:sp>
      <p:sp>
        <p:nvSpPr>
          <p:cNvPr id="4" name="Rectangle 3"/>
          <p:cNvSpPr txBox="1"/>
          <p:nvPr/>
        </p:nvSpPr>
        <p:spPr>
          <a:xfrm>
            <a:off x="9350584" y="3638753"/>
            <a:ext cx="2502096" cy="369332"/>
          </a:xfrm>
          <a:prstGeom prst="rect">
            <a:avLst/>
          </a:prstGeom>
        </p:spPr>
        <p:txBody>
          <a:bodyPr wrap="square">
            <a:spAutoFit/>
          </a:bodyPr>
          <a:lstStyle/>
          <a:p>
            <a:r>
              <a:rPr lang="en-GB" dirty="0" smtClean="0"/>
              <a:t>Heritage Lottery Fund</a:t>
            </a:r>
            <a:endParaRPr lang="en-GB" dirty="0"/>
          </a:p>
        </p:txBody>
      </p:sp>
    </p:spTree>
    <p:extLst>
      <p:ext uri="{BB962C8B-B14F-4D97-AF65-F5344CB8AC3E}">
        <p14:creationId xmlns:p14="http://schemas.microsoft.com/office/powerpoint/2010/main" val="304078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 Multi-pronged Approach</a:t>
            </a:r>
            <a:endParaRPr lang="en-GB" dirty="0"/>
          </a:p>
        </p:txBody>
      </p:sp>
      <p:sp>
        <p:nvSpPr>
          <p:cNvPr id="3" name="Content Placeholder 2"/>
          <p:cNvSpPr>
            <a:spLocks noGrp="1"/>
          </p:cNvSpPr>
          <p:nvPr>
            <p:ph idx="1"/>
          </p:nvPr>
        </p:nvSpPr>
        <p:spPr/>
        <p:txBody>
          <a:bodyPr/>
          <a:lstStyle/>
          <a:p>
            <a:r>
              <a:rPr lang="en-GB" dirty="0" smtClean="0"/>
              <a:t>Ra</a:t>
            </a:r>
            <a:r>
              <a:rPr lang="en-US" dirty="0" err="1" smtClean="0"/>
              <a:t>isi</a:t>
            </a:r>
            <a:r>
              <a:rPr lang="en-GB" dirty="0" err="1" smtClean="0"/>
              <a:t>ng</a:t>
            </a:r>
            <a:r>
              <a:rPr lang="en-GB" dirty="0" smtClean="0"/>
              <a:t> awareness</a:t>
            </a:r>
            <a:r>
              <a:rPr lang="en-US" dirty="0" smtClean="0"/>
              <a:t>.</a:t>
            </a:r>
            <a:endParaRPr lang="en-GB" dirty="0"/>
          </a:p>
          <a:p>
            <a:r>
              <a:rPr lang="en-GB" dirty="0" smtClean="0"/>
              <a:t>Partner</a:t>
            </a:r>
            <a:r>
              <a:rPr lang="en-US" dirty="0" smtClean="0"/>
              <a:t>ing with community organizations.</a:t>
            </a:r>
            <a:endParaRPr lang="en-GB" dirty="0"/>
          </a:p>
          <a:p>
            <a:r>
              <a:rPr lang="en-US" dirty="0" smtClean="0"/>
              <a:t>Focusing on the </a:t>
            </a:r>
            <a:r>
              <a:rPr lang="en-GB" dirty="0" smtClean="0"/>
              <a:t>Inter Faith</a:t>
            </a:r>
            <a:r>
              <a:rPr lang="en-US" dirty="0" smtClean="0"/>
              <a:t> aspect of the War.</a:t>
            </a:r>
            <a:endParaRPr lang="en-GB" dirty="0"/>
          </a:p>
          <a:p>
            <a:r>
              <a:rPr lang="en-GB" dirty="0"/>
              <a:t>Engaging all stakeholders.</a:t>
            </a:r>
          </a:p>
          <a:p>
            <a:r>
              <a:rPr lang="en-US" dirty="0" smtClean="0"/>
              <a:t>Drawing linkages</a:t>
            </a:r>
            <a:r>
              <a:rPr lang="en-GB" dirty="0" smtClean="0"/>
              <a:t> </a:t>
            </a:r>
            <a:r>
              <a:rPr lang="en-GB" dirty="0"/>
              <a:t>between academicians/practitioners and </a:t>
            </a:r>
            <a:r>
              <a:rPr lang="en-US" dirty="0" smtClean="0"/>
              <a:t>the </a:t>
            </a:r>
            <a:r>
              <a:rPr lang="en-GB" dirty="0" smtClean="0"/>
              <a:t>community</a:t>
            </a:r>
            <a:r>
              <a:rPr lang="en-GB" dirty="0"/>
              <a:t>.</a:t>
            </a:r>
          </a:p>
        </p:txBody>
      </p:sp>
    </p:spTree>
    <p:extLst>
      <p:ext uri="{BB962C8B-B14F-4D97-AF65-F5344CB8AC3E}">
        <p14:creationId xmlns:p14="http://schemas.microsoft.com/office/powerpoint/2010/main" val="121958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Circle of Engagement</a:t>
            </a:r>
            <a:endParaRPr lang="en-GB" dirty="0"/>
          </a:p>
        </p:txBody>
      </p:sp>
      <p:sp>
        <p:nvSpPr>
          <p:cNvPr id="3" name="Content Placeholder 2"/>
          <p:cNvSpPr>
            <a:spLocks noGrp="1"/>
          </p:cNvSpPr>
          <p:nvPr>
            <p:ph idx="1"/>
          </p:nvPr>
        </p:nvSpPr>
        <p:spPr/>
        <p:txBody>
          <a:bodyPr/>
          <a:lstStyle/>
          <a:p>
            <a:r>
              <a:rPr lang="en-GB" dirty="0" smtClean="0"/>
              <a:t>3 one-day events across the UK, 2 in London and 1 in Leicester.</a:t>
            </a:r>
          </a:p>
          <a:p>
            <a:r>
              <a:rPr lang="en-US" dirty="0" smtClean="0"/>
              <a:t>Consultation with Sai School in Harrow.</a:t>
            </a:r>
            <a:endParaRPr lang="en-GB" dirty="0" smtClean="0"/>
          </a:p>
          <a:p>
            <a:r>
              <a:rPr lang="en-GB" dirty="0" smtClean="0"/>
              <a:t>Recording Oral History</a:t>
            </a:r>
            <a:r>
              <a:rPr lang="en-US" dirty="0" smtClean="0"/>
              <a:t>.</a:t>
            </a:r>
            <a:endParaRPr lang="en-GB" dirty="0" smtClean="0"/>
          </a:p>
          <a:p>
            <a:r>
              <a:rPr lang="en-GB" dirty="0" smtClean="0"/>
              <a:t>And e-book on Fallen Indian Soldiers</a:t>
            </a:r>
            <a:r>
              <a:rPr lang="en-US" dirty="0" smtClean="0"/>
              <a:t>.</a:t>
            </a:r>
            <a:endParaRPr lang="en-GB" dirty="0" smtClean="0"/>
          </a:p>
          <a:p>
            <a:r>
              <a:rPr lang="en-GB" dirty="0" smtClean="0"/>
              <a:t>Webinars linking young people in India and the UK to discuss WWI and British identity.</a:t>
            </a:r>
          </a:p>
          <a:p>
            <a:r>
              <a:rPr lang="en-GB" dirty="0" smtClean="0"/>
              <a:t>A website which will signpost, contain archive material and to which the public can contribute.</a:t>
            </a:r>
            <a:endParaRPr lang="en-GB" dirty="0"/>
          </a:p>
        </p:txBody>
      </p:sp>
    </p:spTree>
    <p:extLst>
      <p:ext uri="{BB962C8B-B14F-4D97-AF65-F5344CB8AC3E}">
        <p14:creationId xmlns:p14="http://schemas.microsoft.com/office/powerpoint/2010/main" val="1165693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GB" dirty="0"/>
          </a:p>
        </p:txBody>
      </p:sp>
      <p:sp>
        <p:nvSpPr>
          <p:cNvPr id="3" name="Content Placeholder 2"/>
          <p:cNvSpPr>
            <a:spLocks noGrp="1"/>
          </p:cNvSpPr>
          <p:nvPr>
            <p:ph idx="1"/>
          </p:nvPr>
        </p:nvSpPr>
        <p:spPr/>
        <p:txBody>
          <a:bodyPr/>
          <a:lstStyle/>
          <a:p>
            <a:r>
              <a:rPr lang="en-US" dirty="0" smtClean="0"/>
              <a:t>Volunteer</a:t>
            </a:r>
          </a:p>
          <a:p>
            <a:r>
              <a:rPr lang="en-US" dirty="0" smtClean="0"/>
              <a:t>Share Your Story</a:t>
            </a:r>
          </a:p>
          <a:p>
            <a:r>
              <a:rPr lang="en-US" dirty="0" smtClean="0"/>
              <a:t>Speak to Your Community</a:t>
            </a:r>
          </a:p>
          <a:p>
            <a:r>
              <a:rPr lang="en-US" dirty="0" smtClean="0"/>
              <a:t>Join us at our Events</a:t>
            </a:r>
            <a:endParaRPr lang="en-GB" dirty="0"/>
          </a:p>
        </p:txBody>
      </p:sp>
    </p:spTree>
    <p:extLst>
      <p:ext uri="{BB962C8B-B14F-4D97-AF65-F5344CB8AC3E}">
        <p14:creationId xmlns:p14="http://schemas.microsoft.com/office/powerpoint/2010/main" val="101173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Dates</a:t>
            </a:r>
            <a:endParaRPr lang="en-GB" dirty="0"/>
          </a:p>
        </p:txBody>
      </p:sp>
      <p:sp>
        <p:nvSpPr>
          <p:cNvPr id="3" name="Content Placeholder 2"/>
          <p:cNvSpPr>
            <a:spLocks noGrp="1"/>
          </p:cNvSpPr>
          <p:nvPr>
            <p:ph idx="1"/>
          </p:nvPr>
        </p:nvSpPr>
        <p:spPr/>
        <p:txBody>
          <a:bodyPr/>
          <a:lstStyle/>
          <a:p>
            <a:r>
              <a:rPr lang="en-US" dirty="0" smtClean="0"/>
              <a:t>16th October : Diwali at Trafalgar</a:t>
            </a:r>
          </a:p>
          <a:p>
            <a:r>
              <a:rPr lang="en-US" dirty="0" smtClean="0"/>
              <a:t>19th November : Zoroastrian Centre, Rayners Lane</a:t>
            </a:r>
          </a:p>
          <a:p>
            <a:r>
              <a:rPr lang="en-US" dirty="0" smtClean="0"/>
              <a:t>14th January : Sai School Harrow</a:t>
            </a:r>
            <a:endParaRPr lang="en-GB" dirty="0"/>
          </a:p>
        </p:txBody>
      </p:sp>
    </p:spTree>
    <p:extLst>
      <p:ext uri="{BB962C8B-B14F-4D97-AF65-F5344CB8AC3E}">
        <p14:creationId xmlns:p14="http://schemas.microsoft.com/office/powerpoint/2010/main" val="169277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838"/>
            <a:ext cx="12192000" cy="6967838"/>
          </a:xfrm>
          <a:prstGeom prst="rect">
            <a:avLst/>
          </a:prstGeom>
        </p:spPr>
      </p:pic>
    </p:spTree>
    <p:extLst>
      <p:ext uri="{BB962C8B-B14F-4D97-AF65-F5344CB8AC3E}">
        <p14:creationId xmlns:p14="http://schemas.microsoft.com/office/powerpoint/2010/main" val="60416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I die here, who will remember me?''</a:t>
            </a:r>
            <a:endParaRPr lang="en-GB" dirty="0"/>
          </a:p>
        </p:txBody>
      </p:sp>
      <p:pic>
        <p:nvPicPr>
          <p:cNvPr id="5" name="Content Placeholder 4"/>
          <p:cNvPicPr>
            <a:picLocks noGrp="1" noChangeAspect="1"/>
          </p:cNvPicPr>
          <p:nvPr>
            <p:ph sz="half" idx="1"/>
          </p:nvPr>
        </p:nvPicPr>
        <p:blipFill>
          <a:blip r:embed="rId2"/>
          <a:stretch>
            <a:fillRect/>
          </a:stretch>
        </p:blipFill>
        <p:spPr>
          <a:xfrm>
            <a:off x="680320" y="2066585"/>
            <a:ext cx="4463179" cy="4071937"/>
          </a:xfrm>
        </p:spPr>
      </p:pic>
      <p:pic>
        <p:nvPicPr>
          <p:cNvPr id="8" name="Content Placeholder 7"/>
          <p:cNvPicPr>
            <a:picLocks noGrp="1" noChangeAspect="1"/>
          </p:cNvPicPr>
          <p:nvPr>
            <p:ph sz="half" idx="2"/>
          </p:nvPr>
        </p:nvPicPr>
        <p:blipFill>
          <a:blip r:embed="rId3"/>
          <a:stretch>
            <a:fillRect/>
          </a:stretch>
        </p:blipFill>
        <p:spPr>
          <a:xfrm>
            <a:off x="5594349" y="2066584"/>
            <a:ext cx="4998811" cy="4071937"/>
          </a:xfrm>
        </p:spPr>
      </p:pic>
    </p:spTree>
    <p:extLst>
      <p:ext uri="{BB962C8B-B14F-4D97-AF65-F5344CB8AC3E}">
        <p14:creationId xmlns:p14="http://schemas.microsoft.com/office/powerpoint/2010/main" val="203870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can never say enough about the men – Capt Alec Kerr </a:t>
            </a:r>
            <a:endParaRPr lang="en-US" dirty="0" smtClean="0"/>
          </a:p>
          <a:p>
            <a:endParaRPr lang="en-US" dirty="0"/>
          </a:p>
          <a:p>
            <a:r>
              <a:rPr lang="en-US" dirty="0" smtClean="0"/>
              <a:t>We Will Remember You</a:t>
            </a:r>
            <a:r>
              <a:rPr lang="is-IS" dirty="0" smtClean="0"/>
              <a:t>…</a:t>
            </a:r>
            <a:endParaRPr lang="en-GB" dirty="0"/>
          </a:p>
        </p:txBody>
      </p:sp>
      <p:sp>
        <p:nvSpPr>
          <p:cNvPr id="3" name="Text Placeholder 2"/>
          <p:cNvSpPr>
            <a:spLocks noGrp="1"/>
          </p:cNvSpPr>
          <p:nvPr>
            <p:ph type="body" sz="half" idx="13"/>
          </p:nvPr>
        </p:nvSpPr>
        <p:spPr/>
        <p:txBody>
          <a:bodyPr/>
          <a:lstStyle/>
          <a:p>
            <a:r>
              <a:rPr lang="en-GB" dirty="0" smtClean="0"/>
              <a:t>Remembering Indian Soldiers in WWI</a:t>
            </a:r>
            <a:endParaRPr lang="en-GB" dirty="0"/>
          </a:p>
        </p:txBody>
      </p:sp>
      <p:sp>
        <p:nvSpPr>
          <p:cNvPr id="4" name="Text Placeholder 3"/>
          <p:cNvSpPr>
            <a:spLocks noGrp="1"/>
          </p:cNvSpPr>
          <p:nvPr>
            <p:ph type="body" sz="half" idx="2"/>
          </p:nvPr>
        </p:nvSpPr>
        <p:spPr/>
        <p:txBody>
          <a:bodyPr/>
          <a:lstStyle/>
          <a:p>
            <a:r>
              <a:rPr lang="en-GB" dirty="0" smtClean="0"/>
              <a:t>Golden Tours Foundation</a:t>
            </a:r>
            <a:endParaRPr lang="en-GB" dirty="0"/>
          </a:p>
        </p:txBody>
      </p:sp>
    </p:spTree>
    <p:extLst>
      <p:ext uri="{BB962C8B-B14F-4D97-AF65-F5344CB8AC3E}">
        <p14:creationId xmlns:p14="http://schemas.microsoft.com/office/powerpoint/2010/main" val="208086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133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GB" dirty="0"/>
          </a:p>
        </p:txBody>
      </p:sp>
      <p:sp>
        <p:nvSpPr>
          <p:cNvPr id="3" name="Content Placeholder 2"/>
          <p:cNvSpPr>
            <a:spLocks noGrp="1"/>
          </p:cNvSpPr>
          <p:nvPr>
            <p:ph idx="1"/>
          </p:nvPr>
        </p:nvSpPr>
        <p:spPr>
          <a:xfrm>
            <a:off x="837232" y="2901752"/>
            <a:ext cx="9613861" cy="3599316"/>
          </a:xfrm>
        </p:spPr>
        <p:txBody>
          <a:bodyPr/>
          <a:lstStyle/>
          <a:p>
            <a:pPr marL="0" indent="0">
              <a:buNone/>
            </a:pPr>
            <a:r>
              <a:rPr lang="en-US" b="1" dirty="0" smtClean="0"/>
              <a:t>Remembering Indian Soldiers of WW1</a:t>
            </a:r>
            <a:r>
              <a:rPr lang="en-US" dirty="0" smtClean="0"/>
              <a:t> is a Project of the Golden Tours Foundation and is funded by the Heritage Lottery Fund.</a:t>
            </a:r>
          </a:p>
          <a:p>
            <a:pPr marL="0" indent="0">
              <a:buNone/>
            </a:pPr>
            <a:r>
              <a:rPr lang="en-US" dirty="0"/>
              <a:t>The </a:t>
            </a:r>
            <a:r>
              <a:rPr lang="en-US" b="1" dirty="0"/>
              <a:t>Golden Tours Foundation</a:t>
            </a:r>
            <a:r>
              <a:rPr lang="en-US" dirty="0"/>
              <a:t> is a charitable </a:t>
            </a:r>
            <a:r>
              <a:rPr lang="en-US" dirty="0" smtClean="0"/>
              <a:t>organization </a:t>
            </a:r>
            <a:r>
              <a:rPr lang="en-US" dirty="0"/>
              <a:t>established in 2013 to offer life-changing opportunities for people to help </a:t>
            </a:r>
            <a:r>
              <a:rPr lang="en-US" dirty="0" smtClean="0"/>
              <a:t>fulfill </a:t>
            </a:r>
            <a:r>
              <a:rPr lang="en-US" dirty="0"/>
              <a:t>their aspirational goals. It has a broad spectrum of charitable aims nurturing on the philosophy of personal, social and economic growth</a:t>
            </a:r>
            <a:r>
              <a:rPr lang="en-US" dirty="0" smtClean="0"/>
              <a:t>.</a:t>
            </a:r>
          </a:p>
          <a:p>
            <a:pPr marL="0" indent="0">
              <a:buNone/>
            </a:pPr>
            <a:r>
              <a:rPr lang="en-US" b="1" dirty="0" smtClean="0"/>
              <a:t>Heritage Lottery Fund</a:t>
            </a:r>
            <a:r>
              <a:rPr lang="en-US" dirty="0" smtClean="0"/>
              <a:t> is the largest dedicated founder of heritage in the UK and is the leading advocate for the value of heritage.</a:t>
            </a: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128861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 The Need</a:t>
            </a:r>
            <a:endParaRPr lang="en-GB" dirty="0"/>
          </a:p>
        </p:txBody>
      </p:sp>
      <p:sp>
        <p:nvSpPr>
          <p:cNvPr id="3" name="Content Placeholder 2"/>
          <p:cNvSpPr>
            <a:spLocks noGrp="1"/>
          </p:cNvSpPr>
          <p:nvPr>
            <p:ph idx="1"/>
          </p:nvPr>
        </p:nvSpPr>
        <p:spPr>
          <a:xfrm>
            <a:off x="680320" y="2303662"/>
            <a:ext cx="9613861" cy="3599316"/>
          </a:xfrm>
        </p:spPr>
        <p:txBody>
          <a:bodyPr/>
          <a:lstStyle/>
          <a:p>
            <a:r>
              <a:rPr lang="en-GB" dirty="0" smtClean="0"/>
              <a:t>The Indian contribution to the WWI was considerable but the narrative is mostly missing hence the need to highlight the relevancy of the Indian contribution, as an important legacy for Britain.</a:t>
            </a:r>
          </a:p>
          <a:p>
            <a:r>
              <a:rPr lang="en-GB" dirty="0" smtClean="0"/>
              <a:t>The role of the Indian Soldiers particularly of lesser known communities, regions and all faiths like Hindus, Zoroastrians, Jains, Buddhists needs to be highlighted.</a:t>
            </a:r>
          </a:p>
          <a:p>
            <a:r>
              <a:rPr lang="en-GB" dirty="0" smtClean="0"/>
              <a:t>Engaging and broadening the understanding of these communities particularly and the wider public generally, by way of heritage sharing.</a:t>
            </a:r>
          </a:p>
          <a:p>
            <a:pPr marL="0" indent="0">
              <a:buNone/>
            </a:pPr>
            <a:endParaRPr lang="en-GB" dirty="0" smtClean="0"/>
          </a:p>
          <a:p>
            <a:pPr marL="0" indent="0">
              <a:buNone/>
            </a:pPr>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8169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 The Need</a:t>
            </a:r>
            <a:endParaRPr lang="en-GB" dirty="0"/>
          </a:p>
        </p:txBody>
      </p:sp>
      <p:sp>
        <p:nvSpPr>
          <p:cNvPr id="3" name="Content Placeholder 2"/>
          <p:cNvSpPr>
            <a:spLocks noGrp="1"/>
          </p:cNvSpPr>
          <p:nvPr>
            <p:ph idx="1"/>
          </p:nvPr>
        </p:nvSpPr>
        <p:spPr>
          <a:xfrm>
            <a:off x="897776" y="2423855"/>
            <a:ext cx="9613861" cy="3599316"/>
          </a:xfrm>
        </p:spPr>
        <p:txBody>
          <a:bodyPr/>
          <a:lstStyle/>
          <a:p>
            <a:pPr marL="0" indent="0">
              <a:buNone/>
            </a:pPr>
            <a:endParaRPr lang="en-GB" dirty="0" smtClean="0"/>
          </a:p>
          <a:p>
            <a:r>
              <a:rPr lang="en-GB" dirty="0" smtClean="0"/>
              <a:t>A sense of shared history brings communities together and in today's multi faith Britain</a:t>
            </a:r>
            <a:r>
              <a:rPr lang="en-US" dirty="0" smtClean="0"/>
              <a:t>, it</a:t>
            </a:r>
            <a:r>
              <a:rPr lang="en-GB" dirty="0" smtClean="0"/>
              <a:t> facilitates integration within and with the wider society.</a:t>
            </a:r>
            <a:endParaRPr lang="en-US" dirty="0" smtClean="0"/>
          </a:p>
          <a:p>
            <a:r>
              <a:rPr lang="en-US" dirty="0" smtClean="0"/>
              <a:t>By giving room to a multiplicity of voices and forming a circle of engagement, the role of lesser known communities both faith and ethnic will enable and empower them.</a:t>
            </a:r>
          </a:p>
          <a:p>
            <a:r>
              <a:rPr lang="en-US" dirty="0" smtClean="0"/>
              <a:t>RELEVANCE through REMEMBRANCE.</a:t>
            </a:r>
          </a:p>
          <a:p>
            <a:endParaRPr lang="en-US" dirty="0" smtClean="0"/>
          </a:p>
          <a:p>
            <a:endParaRPr lang="en-GB" dirty="0"/>
          </a:p>
        </p:txBody>
      </p:sp>
    </p:spTree>
    <p:extLst>
      <p:ext uri="{BB962C8B-B14F-4D97-AF65-F5344CB8AC3E}">
        <p14:creationId xmlns:p14="http://schemas.microsoft.com/office/powerpoint/2010/main" val="1727051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93478" cy="6858000"/>
          </a:xfrm>
          <a:prstGeom prst="rect">
            <a:avLst/>
          </a:prstGeom>
        </p:spPr>
      </p:pic>
    </p:spTree>
    <p:extLst>
      <p:ext uri="{BB962C8B-B14F-4D97-AF65-F5344CB8AC3E}">
        <p14:creationId xmlns:p14="http://schemas.microsoft.com/office/powerpoint/2010/main" val="57994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 Facts</a:t>
            </a:r>
            <a:endParaRPr lang="en-GB" dirty="0"/>
          </a:p>
        </p:txBody>
      </p:sp>
      <p:sp>
        <p:nvSpPr>
          <p:cNvPr id="3" name="Content Placeholder 2"/>
          <p:cNvSpPr>
            <a:spLocks noGrp="1"/>
          </p:cNvSpPr>
          <p:nvPr>
            <p:ph idx="1"/>
          </p:nvPr>
        </p:nvSpPr>
        <p:spPr/>
        <p:txBody>
          <a:bodyPr/>
          <a:lstStyle/>
          <a:p>
            <a:r>
              <a:rPr lang="en-GB" dirty="0" smtClean="0"/>
              <a:t>Indian</a:t>
            </a:r>
            <a:r>
              <a:rPr lang="en-US" dirty="0" smtClean="0"/>
              <a:t> Soldiers Combatants </a:t>
            </a:r>
            <a:r>
              <a:rPr lang="en-US" smtClean="0"/>
              <a:t>+ Non-Combatants</a:t>
            </a:r>
            <a:r>
              <a:rPr lang="en-GB" smtClean="0"/>
              <a:t> </a:t>
            </a:r>
            <a:r>
              <a:rPr lang="en-GB" dirty="0"/>
              <a:t>: </a:t>
            </a:r>
            <a:r>
              <a:rPr lang="en-GB" dirty="0" smtClean="0"/>
              <a:t>1</a:t>
            </a:r>
            <a:r>
              <a:rPr lang="en-US" dirty="0" smtClean="0"/>
              <a:t>.5 million</a:t>
            </a:r>
            <a:endParaRPr lang="en-GB" dirty="0"/>
          </a:p>
          <a:p>
            <a:r>
              <a:rPr lang="en-GB" dirty="0"/>
              <a:t>Indian Deaths : </a:t>
            </a:r>
            <a:r>
              <a:rPr lang="en-US" dirty="0" smtClean="0"/>
              <a:t>74,187</a:t>
            </a:r>
            <a:endParaRPr lang="en-GB" dirty="0"/>
          </a:p>
          <a:p>
            <a:r>
              <a:rPr lang="en-GB" dirty="0"/>
              <a:t>Victoria Crosses : 12</a:t>
            </a:r>
          </a:p>
          <a:p>
            <a:r>
              <a:rPr lang="en-GB" dirty="0"/>
              <a:t>Animals from India : </a:t>
            </a:r>
            <a:r>
              <a:rPr lang="en-GB" dirty="0" smtClean="0"/>
              <a:t>170,000</a:t>
            </a:r>
          </a:p>
          <a:p>
            <a:r>
              <a:rPr lang="en-GB" dirty="0" smtClean="0"/>
              <a:t>First Indian casualties of WW1 happened on Indian soil, when Madras got bombed on the night of 22nd September, 1914 by the German cruise ship SMS </a:t>
            </a:r>
            <a:r>
              <a:rPr lang="en-GB" i="1" dirty="0" err="1" smtClean="0"/>
              <a:t>Emden</a:t>
            </a:r>
            <a:r>
              <a:rPr lang="en-GB" dirty="0" smtClean="0"/>
              <a:t>.</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53974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Indian Service : Theatres of War</a:t>
            </a:r>
            <a:endParaRPr lang="en-GB" dirty="0"/>
          </a:p>
        </p:txBody>
      </p:sp>
      <p:sp>
        <p:nvSpPr>
          <p:cNvPr id="3" name="Content Placeholder 2"/>
          <p:cNvSpPr>
            <a:spLocks noGrp="1"/>
          </p:cNvSpPr>
          <p:nvPr>
            <p:ph sz="half" idx="1"/>
          </p:nvPr>
        </p:nvSpPr>
        <p:spPr>
          <a:xfrm>
            <a:off x="680320" y="2336872"/>
            <a:ext cx="10090971" cy="4102023"/>
          </a:xfrm>
        </p:spPr>
        <p:txBody>
          <a:bodyPr/>
          <a:lstStyle/>
          <a:p>
            <a:r>
              <a:rPr lang="en-GB" dirty="0" smtClean="0"/>
              <a:t>Western Front (1914-18)</a:t>
            </a:r>
          </a:p>
          <a:p>
            <a:r>
              <a:rPr lang="en-GB" dirty="0" smtClean="0"/>
              <a:t>Italian Campaign (1917-18)</a:t>
            </a:r>
          </a:p>
          <a:p>
            <a:r>
              <a:rPr lang="en-GB" dirty="0" smtClean="0"/>
              <a:t>Macedonian Front (1915-18)</a:t>
            </a:r>
          </a:p>
          <a:p>
            <a:r>
              <a:rPr lang="en-GB" dirty="0" smtClean="0"/>
              <a:t>Gallipoli Campaign (1915-16)</a:t>
            </a:r>
          </a:p>
          <a:p>
            <a:r>
              <a:rPr lang="en-GB" dirty="0" smtClean="0"/>
              <a:t>North Africa Campaign (1915-16)</a:t>
            </a:r>
          </a:p>
          <a:p>
            <a:r>
              <a:rPr lang="en-GB" dirty="0" smtClean="0"/>
              <a:t>Sinai &amp; Palestine Campaign (1915-18)</a:t>
            </a:r>
          </a:p>
          <a:p>
            <a:r>
              <a:rPr lang="en-GB" dirty="0" smtClean="0"/>
              <a:t>China Operations (1914)</a:t>
            </a:r>
          </a:p>
          <a:p>
            <a:endParaRPr lang="en-GB" dirty="0"/>
          </a:p>
        </p:txBody>
      </p:sp>
      <p:sp>
        <p:nvSpPr>
          <p:cNvPr id="4" name="Content Placeholder 3"/>
          <p:cNvSpPr>
            <a:spLocks noGrp="1"/>
          </p:cNvSpPr>
          <p:nvPr>
            <p:ph sz="half" idx="2"/>
          </p:nvPr>
        </p:nvSpPr>
        <p:spPr>
          <a:xfrm>
            <a:off x="5594124" y="2336872"/>
            <a:ext cx="4700058" cy="3599316"/>
          </a:xfrm>
        </p:spPr>
        <p:txBody>
          <a:bodyPr/>
          <a:lstStyle/>
          <a:p>
            <a:r>
              <a:rPr lang="en-GB" dirty="0" smtClean="0"/>
              <a:t>Persian Campaign( 1914-18)</a:t>
            </a:r>
          </a:p>
          <a:p>
            <a:r>
              <a:rPr lang="en-GB" dirty="0" smtClean="0"/>
              <a:t>Mesopotamian Campaign (1914-20)</a:t>
            </a:r>
          </a:p>
          <a:p>
            <a:r>
              <a:rPr lang="en-GB" dirty="0" smtClean="0"/>
              <a:t>South Arabian Campaign (1914-19)</a:t>
            </a:r>
          </a:p>
          <a:p>
            <a:r>
              <a:rPr lang="en-GB" dirty="0" smtClean="0"/>
              <a:t>North West Frontier Province (1914-18)</a:t>
            </a:r>
          </a:p>
          <a:p>
            <a:r>
              <a:rPr lang="en-GB" dirty="0" smtClean="0"/>
              <a:t>Russian Operations (1918-19)</a:t>
            </a:r>
          </a:p>
          <a:p>
            <a:r>
              <a:rPr lang="en-GB" dirty="0" smtClean="0"/>
              <a:t>East African Campaign (1914-1918)</a:t>
            </a:r>
            <a:endParaRPr lang="en-GB" dirty="0"/>
          </a:p>
        </p:txBody>
      </p:sp>
    </p:spTree>
    <p:extLst>
      <p:ext uri="{BB962C8B-B14F-4D97-AF65-F5344CB8AC3E}">
        <p14:creationId xmlns:p14="http://schemas.microsoft.com/office/powerpoint/2010/main" val="142460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Kishan</a:t>
            </a:r>
            <a:r>
              <a:rPr lang="en-GB" dirty="0" smtClean="0"/>
              <a:t> Devi Postcard to Sepoy </a:t>
            </a:r>
            <a:r>
              <a:rPr lang="en-GB" dirty="0" err="1" smtClean="0"/>
              <a:t>Sewa</a:t>
            </a:r>
            <a:r>
              <a:rPr lang="en-GB" dirty="0" smtClean="0"/>
              <a:t> Singh Serving with Empire Troops in Egypt (1916)</a:t>
            </a:r>
            <a:endParaRPr lang="en-GB" dirty="0"/>
          </a:p>
        </p:txBody>
      </p:sp>
      <p:pic>
        <p:nvPicPr>
          <p:cNvPr id="5" name="Picture Placeholder 4"/>
          <p:cNvPicPr>
            <a:picLocks noGrp="1" noChangeAspect="1"/>
          </p:cNvPicPr>
          <p:nvPr>
            <p:ph type="pic" idx="1"/>
          </p:nvPr>
        </p:nvPicPr>
        <p:blipFill>
          <a:blip r:embed="rId2"/>
          <a:srcRect t="26613" b="26613"/>
          <a:stretch>
            <a:fillRect/>
          </a:stretch>
        </p:blipFill>
        <p:spPr>
          <a:xfrm>
            <a:off x="5013303" y="2336873"/>
            <a:ext cx="5425849" cy="3599315"/>
          </a:xfrm>
        </p:spPr>
      </p:pic>
      <p:sp>
        <p:nvSpPr>
          <p:cNvPr id="4" name="Text Placeholder 3"/>
          <p:cNvSpPr>
            <a:spLocks noGrp="1"/>
          </p:cNvSpPr>
          <p:nvPr>
            <p:ph type="body" sz="half" idx="2"/>
          </p:nvPr>
        </p:nvSpPr>
        <p:spPr/>
        <p:txBody>
          <a:bodyPr/>
          <a:lstStyle/>
          <a:p>
            <a:r>
              <a:rPr lang="en-GB" dirty="0"/>
              <a:t>"</a:t>
            </a:r>
            <a:r>
              <a:rPr lang="is-IS" dirty="0" smtClean="0"/>
              <a:t>…</a:t>
            </a:r>
            <a:r>
              <a:rPr lang="en-GB" sz="2400" dirty="0"/>
              <a:t>Dear</a:t>
            </a:r>
            <a:r>
              <a:rPr lang="en-GB" dirty="0" smtClean="0"/>
              <a:t> </a:t>
            </a:r>
            <a:r>
              <a:rPr lang="en-GB" sz="2400" dirty="0"/>
              <a:t>Father please take leave and come to meet us. Please do come. We repeat again and again. Reply to our letter soon</a:t>
            </a:r>
            <a:r>
              <a:rPr lang="is-IS" sz="2400" dirty="0"/>
              <a:t>…</a:t>
            </a:r>
            <a:r>
              <a:rPr lang="en-GB" sz="2400" dirty="0"/>
              <a:t>"</a:t>
            </a:r>
          </a:p>
        </p:txBody>
      </p:sp>
    </p:spTree>
    <p:extLst>
      <p:ext uri="{BB962C8B-B14F-4D97-AF65-F5344CB8AC3E}">
        <p14:creationId xmlns:p14="http://schemas.microsoft.com/office/powerpoint/2010/main" val="15224017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Berlin_16x9</Template>
  <TotalTime>489</TotalTime>
  <Application>Microsoft Macintosh PowerPoint</Application>
  <PresentationFormat>Widescreen</PresentationFormat>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Trebuchet MS</vt:lpstr>
      <vt:lpstr>Arial</vt:lpstr>
      <vt:lpstr>Berlin</vt:lpstr>
      <vt:lpstr>Remembering Indian Soldiers in WWI</vt:lpstr>
      <vt:lpstr>PowerPoint Presentation</vt:lpstr>
      <vt:lpstr>The Project</vt:lpstr>
      <vt:lpstr>WHY : The Need</vt:lpstr>
      <vt:lpstr>WHY : The Need</vt:lpstr>
      <vt:lpstr>PowerPoint Presentation</vt:lpstr>
      <vt:lpstr>Fast Facts</vt:lpstr>
      <vt:lpstr>Active Indian Service : Theatres of War</vt:lpstr>
      <vt:lpstr>Kishan Devi Postcard to Sepoy Sewa Singh Serving with Empire Troops in Egypt (1916)</vt:lpstr>
      <vt:lpstr>WHAT : Multi-pronged Approach</vt:lpstr>
      <vt:lpstr>HOW: Circle of Engagement</vt:lpstr>
      <vt:lpstr>Get Involved</vt:lpstr>
      <vt:lpstr>Some Key Dates</vt:lpstr>
      <vt:lpstr>PowerPoint Presentation</vt:lpstr>
      <vt:lpstr>'If I die here, who will remember me?''</vt:lpstr>
      <vt:lpstr>I can never say enough about the men – Capt Alec Kerr   We Will Remember You…</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dc:creator>
  <cp:lastModifiedBy>Mayank</cp:lastModifiedBy>
  <cp:revision>153</cp:revision>
  <dcterms:created xsi:type="dcterms:W3CDTF">2016-05-20T20:47:54Z</dcterms:created>
  <dcterms:modified xsi:type="dcterms:W3CDTF">2016-10-12T10:58:53Z</dcterms:modified>
</cp:coreProperties>
</file>